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93" r:id="rId6"/>
    <p:sldId id="288" r:id="rId7"/>
    <p:sldId id="292" r:id="rId8"/>
    <p:sldId id="297" r:id="rId9"/>
    <p:sldId id="298" r:id="rId10"/>
    <p:sldId id="300" r:id="rId11"/>
    <p:sldId id="299" r:id="rId12"/>
    <p:sldId id="296" r:id="rId13"/>
    <p:sldId id="302" r:id="rId14"/>
    <p:sldId id="303" r:id="rId15"/>
    <p:sldId id="304" r:id="rId16"/>
    <p:sldId id="305" r:id="rId17"/>
    <p:sldId id="286" r:id="rId1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D1E"/>
    <a:srgbClr val="00A1B0"/>
    <a:srgbClr val="81BD41"/>
    <a:srgbClr val="CEFFF4"/>
    <a:srgbClr val="B7F3FF"/>
    <a:srgbClr val="006780"/>
    <a:srgbClr val="00A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6FD9C-2704-4E9B-9044-358F7603F8F3}" v="4" dt="2024-03-25T20:22:01.2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7" y="14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1"/>
          </a:xfrm>
          <a:prstGeom prst="rect">
            <a:avLst/>
          </a:prstGeom>
        </p:spPr>
        <p:txBody>
          <a:bodyPr vert="horz" lIns="93304" tIns="46652" rIns="93304" bIns="466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7071"/>
          </a:xfrm>
          <a:prstGeom prst="rect">
            <a:avLst/>
          </a:prstGeom>
        </p:spPr>
        <p:txBody>
          <a:bodyPr vert="horz" lIns="93304" tIns="46652" rIns="93304" bIns="46652" rtlCol="0"/>
          <a:lstStyle>
            <a:lvl1pPr algn="r">
              <a:defRPr sz="1200"/>
            </a:lvl1pPr>
          </a:lstStyle>
          <a:p>
            <a:fld id="{E01D039F-52A4-4456-B74F-B05EB6295D6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4" tIns="46652" rIns="93304" bIns="466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04" tIns="46652" rIns="93304" bIns="4665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0"/>
          </a:xfrm>
          <a:prstGeom prst="rect">
            <a:avLst/>
          </a:prstGeom>
        </p:spPr>
        <p:txBody>
          <a:bodyPr vert="horz" lIns="93304" tIns="46652" rIns="93304" bIns="466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1"/>
            <a:ext cx="3043343" cy="467070"/>
          </a:xfrm>
          <a:prstGeom prst="rect">
            <a:avLst/>
          </a:prstGeom>
        </p:spPr>
        <p:txBody>
          <a:bodyPr vert="horz" lIns="93304" tIns="46652" rIns="93304" bIns="46652" rtlCol="0" anchor="b"/>
          <a:lstStyle>
            <a:lvl1pPr algn="r">
              <a:defRPr sz="1200"/>
            </a:lvl1pPr>
          </a:lstStyle>
          <a:p>
            <a:fld id="{B37B1E85-34A4-4C5A-A082-8B699300D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05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47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15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35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00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66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87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0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94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10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31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04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24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E85-34A4-4C5A-A082-8B699300D4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0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>
            <a:extLst>
              <a:ext uri="{FF2B5EF4-FFF2-40B4-BE49-F238E27FC236}">
                <a16:creationId xmlns:a16="http://schemas.microsoft.com/office/drawing/2014/main" id="{A9330451-4D53-9E7B-695D-BF12E72F28AB}"/>
              </a:ext>
            </a:extLst>
          </p:cNvPr>
          <p:cNvSpPr/>
          <p:nvPr userDrawn="1"/>
        </p:nvSpPr>
        <p:spPr>
          <a:xfrm>
            <a:off x="3383822" y="-2878689"/>
            <a:ext cx="11872790" cy="12180521"/>
          </a:xfrm>
          <a:custGeom>
            <a:avLst/>
            <a:gdLst>
              <a:gd name="connsiteX0" fmla="*/ 5447283 w 11872790"/>
              <a:gd name="connsiteY0" fmla="*/ 0 h 12180521"/>
              <a:gd name="connsiteX1" fmla="*/ 11872790 w 11872790"/>
              <a:gd name="connsiteY1" fmla="*/ 6096542 h 12180521"/>
              <a:gd name="connsiteX2" fmla="*/ 6104254 w 11872790"/>
              <a:gd name="connsiteY2" fmla="*/ 12161608 h 12180521"/>
              <a:gd name="connsiteX3" fmla="*/ 5842118 w 11872790"/>
              <a:gd name="connsiteY3" fmla="*/ 12180521 h 12180521"/>
              <a:gd name="connsiteX4" fmla="*/ 5890100 w 11872790"/>
              <a:gd name="connsiteY4" fmla="*/ 12109509 h 12180521"/>
              <a:gd name="connsiteX5" fmla="*/ 6820342 w 11872790"/>
              <a:gd name="connsiteY5" fmla="*/ 8948230 h 12180521"/>
              <a:gd name="connsiteX6" fmla="*/ 394836 w 11872790"/>
              <a:gd name="connsiteY6" fmla="*/ 2851688 h 12180521"/>
              <a:gd name="connsiteX7" fmla="*/ 64180 w 11872790"/>
              <a:gd name="connsiteY7" fmla="*/ 2859621 h 12180521"/>
              <a:gd name="connsiteX8" fmla="*/ 0 w 11872790"/>
              <a:gd name="connsiteY8" fmla="*/ 2864251 h 12180521"/>
              <a:gd name="connsiteX9" fmla="*/ 119152 w 11872790"/>
              <a:gd name="connsiteY9" fmla="*/ 2687908 h 12180521"/>
              <a:gd name="connsiteX10" fmla="*/ 5447283 w 11872790"/>
              <a:gd name="connsiteY10" fmla="*/ 0 h 12180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72790" h="12180521">
                <a:moveTo>
                  <a:pt x="5447283" y="0"/>
                </a:moveTo>
                <a:cubicBezTo>
                  <a:pt x="8995993" y="0"/>
                  <a:pt x="11872790" y="2729515"/>
                  <a:pt x="11872790" y="6096542"/>
                </a:cubicBezTo>
                <a:cubicBezTo>
                  <a:pt x="11872790" y="9253130"/>
                  <a:pt x="9344355" y="11849404"/>
                  <a:pt x="6104254" y="12161608"/>
                </a:cubicBezTo>
                <a:lnTo>
                  <a:pt x="5842118" y="12180521"/>
                </a:lnTo>
                <a:lnTo>
                  <a:pt x="5890100" y="12109509"/>
                </a:lnTo>
                <a:cubicBezTo>
                  <a:pt x="6480408" y="11187730"/>
                  <a:pt x="6820342" y="10105646"/>
                  <a:pt x="6820342" y="8948230"/>
                </a:cubicBezTo>
                <a:cubicBezTo>
                  <a:pt x="6820342" y="5581203"/>
                  <a:pt x="3943545" y="2851688"/>
                  <a:pt x="394836" y="2851688"/>
                </a:cubicBezTo>
                <a:cubicBezTo>
                  <a:pt x="283938" y="2851688"/>
                  <a:pt x="173697" y="2854354"/>
                  <a:pt x="64180" y="2859621"/>
                </a:cubicBezTo>
                <a:lnTo>
                  <a:pt x="0" y="2864251"/>
                </a:lnTo>
                <a:lnTo>
                  <a:pt x="119152" y="2687908"/>
                </a:lnTo>
                <a:cubicBezTo>
                  <a:pt x="1273862" y="1066217"/>
                  <a:pt x="3229340" y="0"/>
                  <a:pt x="5447283" y="0"/>
                </a:cubicBezTo>
                <a:close/>
              </a:path>
            </a:pathLst>
          </a:custGeom>
          <a:solidFill>
            <a:srgbClr val="00A1B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/>
              <a:t>v</a:t>
            </a:r>
          </a:p>
        </p:txBody>
      </p:sp>
      <p:pic>
        <p:nvPicPr>
          <p:cNvPr id="4" name="Picture 3" descr="A pair of blue and white baby shoes&#10;&#10;Description automatically generated">
            <a:extLst>
              <a:ext uri="{FF2B5EF4-FFF2-40B4-BE49-F238E27FC236}">
                <a16:creationId xmlns:a16="http://schemas.microsoft.com/office/drawing/2014/main" id="{F187DADA-B3CC-B4E8-8063-619A44C704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323" y="-530562"/>
            <a:ext cx="6610865" cy="6858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B78F326-D4BE-E5D2-A6F4-4CFE2156FBAC}"/>
              </a:ext>
            </a:extLst>
          </p:cNvPr>
          <p:cNvGrpSpPr/>
          <p:nvPr userDrawn="1"/>
        </p:nvGrpSpPr>
        <p:grpSpPr>
          <a:xfrm>
            <a:off x="699715" y="5847518"/>
            <a:ext cx="3286795" cy="666128"/>
            <a:chOff x="699715" y="5847518"/>
            <a:chExt cx="3286795" cy="666128"/>
          </a:xfrm>
        </p:grpSpPr>
        <p:pic>
          <p:nvPicPr>
            <p:cNvPr id="8" name="Picture 7" descr="A blue and green text with a baby boot&#10;&#10;Description automatically generated">
              <a:extLst>
                <a:ext uri="{FF2B5EF4-FFF2-40B4-BE49-F238E27FC236}">
                  <a16:creationId xmlns:a16="http://schemas.microsoft.com/office/drawing/2014/main" id="{0E998DF1-0DF0-C8E0-3BF2-E866DE988E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15" y="5868063"/>
              <a:ext cx="1496667" cy="645583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E5D8D9B-9414-2EC6-321B-4589333256C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2458941" y="5868063"/>
              <a:ext cx="0" cy="645583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Picture 13" descr="A close up of a logo&#10;&#10;Description automatically generated">
              <a:extLst>
                <a:ext uri="{FF2B5EF4-FFF2-40B4-BE49-F238E27FC236}">
                  <a16:creationId xmlns:a16="http://schemas.microsoft.com/office/drawing/2014/main" id="{34F6927E-4951-362C-1005-614E1F3B92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1135" y="5847518"/>
              <a:ext cx="1205375" cy="6661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883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raparound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179236"/>
            <a:ext cx="12192000" cy="678764"/>
          </a:xfrm>
          <a:prstGeom prst="rect">
            <a:avLst/>
          </a:prstGeom>
          <a:solidFill>
            <a:srgbClr val="00A1B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6531" y="1344706"/>
            <a:ext cx="11002013" cy="4642627"/>
          </a:xfrm>
        </p:spPr>
        <p:txBody>
          <a:bodyPr>
            <a:normAutofit/>
          </a:bodyPr>
          <a:lstStyle>
            <a:lvl1pPr>
              <a:defRPr sz="2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37902" y="6325774"/>
            <a:ext cx="556513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566531" y="237061"/>
            <a:ext cx="11002014" cy="843877"/>
          </a:xfrm>
        </p:spPr>
        <p:txBody>
          <a:bodyPr anchor="t">
            <a:normAutofit/>
          </a:bodyPr>
          <a:lstStyle>
            <a:lvl1pPr>
              <a:defRPr sz="4000" b="1" i="0" cap="small" baseline="0">
                <a:solidFill>
                  <a:srgbClr val="00A1B0"/>
                </a:solidFill>
                <a:latin typeface="Montserrat ExtraBold" pitchFamily="2" charset="77"/>
              </a:defRPr>
            </a:lvl1pPr>
          </a:lstStyle>
          <a:p>
            <a:r>
              <a:rPr lang="en-US">
                <a:latin typeface="Arial Black" panose="020B0A04020102020204" pitchFamily="34" charset="0"/>
              </a:rPr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F21E50-6518-A274-2DBA-CD5979D7DEEB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6007295"/>
            <a:ext cx="12192000" cy="167055"/>
          </a:xfrm>
          <a:prstGeom prst="rect">
            <a:avLst/>
          </a:prstGeom>
          <a:solidFill>
            <a:srgbClr val="81BD4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9" name="Picture 8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5486BD8E-DADB-F205-8824-BDC770FAF3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5774"/>
            <a:ext cx="679940" cy="374839"/>
          </a:xfrm>
          <a:prstGeom prst="rect">
            <a:avLst/>
          </a:prstGeom>
        </p:spPr>
      </p:pic>
      <p:pic>
        <p:nvPicPr>
          <p:cNvPr id="11" name="Picture 10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9FA67625-72E4-4A87-28E6-A75A607C61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224" y="6301416"/>
            <a:ext cx="907201" cy="454365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3DAEC0D-45DE-9E47-A8E9-BAB1D57035D4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lide Number Placeholder 9">
            <a:extLst>
              <a:ext uri="{FF2B5EF4-FFF2-40B4-BE49-F238E27FC236}">
                <a16:creationId xmlns:a16="http://schemas.microsoft.com/office/drawing/2014/main" id="{2F3D9D2C-C858-940A-8F0E-F73A8A07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199"/>
            <a:ext cx="838200" cy="658801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raparound 2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68199" y="1655658"/>
            <a:ext cx="6200345" cy="4543541"/>
          </a:xfrm>
        </p:spPr>
        <p:txBody>
          <a:bodyPr>
            <a:normAutofit/>
          </a:bodyPr>
          <a:lstStyle>
            <a:lvl1pPr>
              <a:defRPr sz="2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37902" y="6325774"/>
            <a:ext cx="556513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7E00BA9-6D1C-BA52-13B0-227C015E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199"/>
            <a:ext cx="838200" cy="658801"/>
          </a:xfrm>
        </p:spPr>
        <p:txBody>
          <a:bodyPr/>
          <a:lstStyle>
            <a:lvl1pPr algn="ctr">
              <a:defRPr sz="2000">
                <a:solidFill>
                  <a:srgbClr val="00A1B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03C0CD05-A17E-E460-7FA3-819B5193B7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471" y="237061"/>
            <a:ext cx="11072190" cy="843877"/>
          </a:xfrm>
        </p:spPr>
        <p:txBody>
          <a:bodyPr anchor="t">
            <a:normAutofit/>
          </a:bodyPr>
          <a:lstStyle>
            <a:lvl1pPr>
              <a:defRPr sz="4000" cap="small" baseline="0">
                <a:solidFill>
                  <a:srgbClr val="00A1B0"/>
                </a:solidFill>
              </a:defRPr>
            </a:lvl1pPr>
          </a:lstStyle>
          <a:p>
            <a:r>
              <a:rPr lang="en-US">
                <a:latin typeface="Arial Black" panose="020B0A04020102020204" pitchFamily="34" charset="0"/>
              </a:rPr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499CAD-C44F-9D6A-25D6-AA8745CF776B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921342EF-E098-6CA2-C0DB-F06A0AB1FE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4857"/>
            <a:ext cx="679940" cy="375756"/>
          </a:xfrm>
          <a:prstGeom prst="rect">
            <a:avLst/>
          </a:prstGeom>
        </p:spPr>
      </p:pic>
      <p:pic>
        <p:nvPicPr>
          <p:cNvPr id="22" name="Picture 21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BBAE4552-6109-CEA7-09D8-4B2E77116A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000" y="6297797"/>
            <a:ext cx="921647" cy="46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assic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15EE2D-BCCD-8702-B230-FF26878F19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1080938"/>
          </a:xfrm>
          <a:prstGeom prst="rect">
            <a:avLst/>
          </a:prstGeom>
          <a:solidFill>
            <a:srgbClr val="00A0A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996DB5-ABB7-49A7-557C-70134C7714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179236"/>
            <a:ext cx="12192000" cy="678764"/>
          </a:xfrm>
          <a:prstGeom prst="rect">
            <a:avLst/>
          </a:prstGeom>
          <a:solidFill>
            <a:srgbClr val="00A1B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A9F0B6F-645C-F298-F0F8-43F5C23D2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415" y="1386579"/>
            <a:ext cx="10874129" cy="4600754"/>
          </a:xfrm>
        </p:spPr>
        <p:txBody>
          <a:bodyPr>
            <a:normAutofit/>
          </a:bodyPr>
          <a:lstStyle>
            <a:lvl1pPr>
              <a:defRPr sz="26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3F2802B-525E-4605-8AAD-5417128B8708}"/>
              </a:ext>
            </a:extLst>
          </p:cNvPr>
          <p:cNvSpPr txBox="1">
            <a:spLocks/>
          </p:cNvSpPr>
          <p:nvPr userDrawn="1"/>
        </p:nvSpPr>
        <p:spPr>
          <a:xfrm>
            <a:off x="137902" y="6325774"/>
            <a:ext cx="556513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A1509C10-A710-88D4-6C90-564619DAD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415" y="237061"/>
            <a:ext cx="10874129" cy="843877"/>
          </a:xfrm>
        </p:spPr>
        <p:txBody>
          <a:bodyPr anchor="t">
            <a:normAutofit/>
          </a:bodyPr>
          <a:lstStyle>
            <a:lvl1pPr>
              <a:defRPr sz="4000" b="1" i="0" cap="small" baseline="0">
                <a:solidFill>
                  <a:schemeClr val="bg1"/>
                </a:solidFill>
                <a:latin typeface="Montserrat ExtraBold" pitchFamily="2" charset="77"/>
              </a:defRPr>
            </a:lvl1pPr>
          </a:lstStyle>
          <a:p>
            <a:r>
              <a:rPr lang="en-US">
                <a:latin typeface="Arial Black" panose="020B0A04020102020204" pitchFamily="34" charset="0"/>
              </a:rPr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F169CA-8EB4-4AC2-16A4-735A074632AE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6007295"/>
            <a:ext cx="12192000" cy="167055"/>
          </a:xfrm>
          <a:prstGeom prst="rect">
            <a:avLst/>
          </a:prstGeom>
          <a:solidFill>
            <a:srgbClr val="81BD4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lide Number Placeholder 9">
            <a:extLst>
              <a:ext uri="{FF2B5EF4-FFF2-40B4-BE49-F238E27FC236}">
                <a16:creationId xmlns:a16="http://schemas.microsoft.com/office/drawing/2014/main" id="{971E1A32-8173-1657-0029-AB05A0CCC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199"/>
            <a:ext cx="838200" cy="658801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5EE615E-B5D7-4F06-664F-AE649092C67C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1072986"/>
            <a:ext cx="12192000" cy="167055"/>
          </a:xfrm>
          <a:prstGeom prst="rect">
            <a:avLst/>
          </a:prstGeom>
          <a:solidFill>
            <a:srgbClr val="81BD4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1" name="Picture 20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2EDD0443-B54F-EC77-647A-79D3A0BCC4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5774"/>
            <a:ext cx="679940" cy="374839"/>
          </a:xfrm>
          <a:prstGeom prst="rect">
            <a:avLst/>
          </a:prstGeom>
        </p:spPr>
      </p:pic>
      <p:pic>
        <p:nvPicPr>
          <p:cNvPr id="22" name="Picture 2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C264E56-895C-8818-EABC-78C2E68437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224" y="6301416"/>
            <a:ext cx="907201" cy="454365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3FB6269-8FBD-9AF6-B00E-A667BE232B26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58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and Right Panel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9C66C2-D869-BF63-F5FA-FC383CDCB4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"/>
            <a:ext cx="6096000" cy="6858000"/>
          </a:xfrm>
          <a:prstGeom prst="rect">
            <a:avLst/>
          </a:prstGeom>
          <a:solidFill>
            <a:srgbClr val="00A1B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7261" y="2827605"/>
            <a:ext cx="5214985" cy="2967981"/>
          </a:xfrm>
        </p:spPr>
        <p:txBody>
          <a:bodyPr>
            <a:normAutofit/>
          </a:bodyPr>
          <a:lstStyle>
            <a:lvl1pPr>
              <a:defRPr sz="2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447262" y="237061"/>
            <a:ext cx="5214984" cy="2006736"/>
          </a:xfrm>
        </p:spPr>
        <p:txBody>
          <a:bodyPr anchor="t">
            <a:normAutofit/>
          </a:bodyPr>
          <a:lstStyle>
            <a:lvl1pPr>
              <a:defRPr sz="4000" cap="small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latin typeface="Arial Black" panose="020B0A04020102020204" pitchFamily="34" charset="0"/>
              </a:rPr>
              <a:t>CLICK TO EDIT MASTER TITLE STYLE</a:t>
            </a:r>
          </a:p>
        </p:txBody>
      </p:sp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25F9F456-2C3E-246D-92F4-D6DD0DFB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200"/>
            <a:ext cx="838200" cy="658799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9324B1-1DA6-3E28-71BC-4AFBAA24D7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96000" y="1"/>
            <a:ext cx="166778" cy="6858000"/>
          </a:xfrm>
          <a:prstGeom prst="rect">
            <a:avLst/>
          </a:prstGeom>
          <a:solidFill>
            <a:srgbClr val="81BD4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6301F7-8427-F707-216D-1AF36F8D3346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D57B8CCA-C925-F77C-12FC-7B9F57658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4857"/>
            <a:ext cx="679940" cy="375756"/>
          </a:xfrm>
          <a:prstGeom prst="rect">
            <a:avLst/>
          </a:prstGeom>
        </p:spPr>
      </p:pic>
      <p:pic>
        <p:nvPicPr>
          <p:cNvPr id="14" name="Picture 13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FF5B4E2C-A7B8-F964-E2EC-F61B19A4B8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000" y="6297797"/>
            <a:ext cx="921647" cy="46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 Number Footer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37902" y="6325774"/>
            <a:ext cx="556513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534505A-31BE-D33E-ACE7-86EFAB8A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201"/>
            <a:ext cx="838200" cy="658800"/>
          </a:xfrm>
        </p:spPr>
        <p:txBody>
          <a:bodyPr/>
          <a:lstStyle>
            <a:lvl1pPr algn="ctr">
              <a:defRPr sz="2000">
                <a:solidFill>
                  <a:srgbClr val="00A1B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00E77A-AB5C-D039-1A4D-F7542F03D0BB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B102787-FF52-7459-ACB2-C9D6392C26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4857"/>
            <a:ext cx="679940" cy="375756"/>
          </a:xfrm>
          <a:prstGeom prst="rect">
            <a:avLst/>
          </a:prstGeom>
        </p:spPr>
      </p:pic>
      <p:pic>
        <p:nvPicPr>
          <p:cNvPr id="10" name="Picture 9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976D0BD9-BB82-6BF9-AF91-98AAD0B1A6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000" y="6297797"/>
            <a:ext cx="921647" cy="46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9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Footer Slid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137902" y="6325774"/>
            <a:ext cx="556513" cy="441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7AA659-77BF-A1C1-E658-C78539E3AA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1080938"/>
          </a:xfrm>
          <a:prstGeom prst="rect">
            <a:avLst/>
          </a:prstGeom>
          <a:solidFill>
            <a:srgbClr val="00A0A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E06E9E53-7CD4-4C96-EDA2-8AB17B89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200"/>
            <a:ext cx="838200" cy="658800"/>
          </a:xfrm>
        </p:spPr>
        <p:txBody>
          <a:bodyPr/>
          <a:lstStyle>
            <a:lvl1pPr algn="ctr">
              <a:defRPr sz="2000">
                <a:solidFill>
                  <a:srgbClr val="00A1B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4719024-31DC-4851-9F85-91E91F71B5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656454-7B12-88A0-3CC3-775870150E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4415" y="237061"/>
            <a:ext cx="10874129" cy="843877"/>
          </a:xfrm>
        </p:spPr>
        <p:txBody>
          <a:bodyPr anchor="t">
            <a:normAutofit/>
          </a:bodyPr>
          <a:lstStyle>
            <a:lvl1pPr>
              <a:defRPr sz="4000" cap="small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latin typeface="Arial Black" panose="020B0A04020102020204" pitchFamily="34" charset="0"/>
              </a:rPr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4B9697-9BC2-DFE1-F909-00D3541786E7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1072986"/>
            <a:ext cx="12192000" cy="167055"/>
          </a:xfrm>
          <a:prstGeom prst="rect">
            <a:avLst/>
          </a:prstGeom>
          <a:solidFill>
            <a:srgbClr val="81BD4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E48FD96-7251-5F0F-6073-EE6E70398048}"/>
              </a:ext>
            </a:extLst>
          </p:cNvPr>
          <p:cNvCxnSpPr/>
          <p:nvPr userDrawn="1"/>
        </p:nvCxnSpPr>
        <p:spPr>
          <a:xfrm flipV="1">
            <a:off x="10899886" y="6301416"/>
            <a:ext cx="0" cy="454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85BF473F-CA09-2431-A833-5CD9D1823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84" y="6324857"/>
            <a:ext cx="679940" cy="375756"/>
          </a:xfrm>
          <a:prstGeom prst="rect">
            <a:avLst/>
          </a:prstGeom>
        </p:spPr>
      </p:pic>
      <p:pic>
        <p:nvPicPr>
          <p:cNvPr id="18" name="Picture 17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C8BA7304-3F98-B2BF-C624-0A60986340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000" y="6297797"/>
            <a:ext cx="921647" cy="46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9024-31DC-4851-9F85-91E91F71B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essica.Meyer@FLHealth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mailto:Dusty.Stern@FLHealth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30A85317-8E64-47E7-BAE5-ABA288BB3CC6}"/>
              </a:ext>
            </a:extLst>
          </p:cNvPr>
          <p:cNvSpPr txBox="1">
            <a:spLocks/>
          </p:cNvSpPr>
          <p:nvPr/>
        </p:nvSpPr>
        <p:spPr>
          <a:xfrm>
            <a:off x="0" y="4716684"/>
            <a:ext cx="12192000" cy="1666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968609-54B7-D112-1E57-1805E6E14AEE}"/>
              </a:ext>
            </a:extLst>
          </p:cNvPr>
          <p:cNvSpPr txBox="1"/>
          <p:nvPr/>
        </p:nvSpPr>
        <p:spPr>
          <a:xfrm>
            <a:off x="426824" y="929107"/>
            <a:ext cx="6172892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5400" b="1" i="0" cap="small" dirty="0">
                <a:solidFill>
                  <a:srgbClr val="00A0A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 Early Steps Program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7A49C4-8097-56EA-797F-B159FF16E048}"/>
              </a:ext>
            </a:extLst>
          </p:cNvPr>
          <p:cNvSpPr txBox="1"/>
          <p:nvPr/>
        </p:nvSpPr>
        <p:spPr>
          <a:xfrm>
            <a:off x="426824" y="3362807"/>
            <a:ext cx="572031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Early Steps Program</a:t>
            </a:r>
          </a:p>
        </p:txBody>
      </p:sp>
    </p:spTree>
    <p:extLst>
      <p:ext uri="{BB962C8B-B14F-4D97-AF65-F5344CB8AC3E}">
        <p14:creationId xmlns:p14="http://schemas.microsoft.com/office/powerpoint/2010/main" val="326550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service coordinator must convene the 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IFSP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team members in a face-to-face meeting to develop the initial 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IFSP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for each eligible child and family. 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IFSP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process is family-centered and documents the following: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Family’s concerns, priorities, and resources​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Evaluation and/or assessment results​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Expected outcomes​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Strategies to achieve outcomes, including supports, services, and community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10511672" cy="1080938"/>
          </a:xfrm>
        </p:spPr>
        <p:txBody>
          <a:bodyPr>
            <a:normAutofit fontScale="90000"/>
          </a:bodyPr>
          <a:lstStyle/>
          <a:p>
            <a:r>
              <a:rPr lang="en-US" dirty="0"/>
              <a:t>Individualized Family Support Plan (</a:t>
            </a:r>
            <a:r>
              <a:rPr lang="en-US" dirty="0" err="1"/>
              <a:t>IFSP</a:t>
            </a:r>
            <a:r>
              <a:rPr lang="en-US" dirty="0"/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9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Assistive technology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Early intervention sessions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Counseling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Therapies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Vision and hearing services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Other required services</a:t>
            </a:r>
          </a:p>
          <a:p>
            <a:pPr>
              <a:buClr>
                <a:srgbClr val="00A1B0"/>
              </a:buClr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Early Intervention Services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6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Early intervention services must be provided by qualified personnel: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Speech Language Pathologists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Audiologists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Occupational Therapists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Physical Therapists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Infant Toddler Development Specialists 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Psychologists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Social Workers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Nurses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Registered Dietitians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Nutrition Counselors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Family Therapists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Early Steps Providers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3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Team-based primary service provider approach.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Aims to enhance family and caregiver competence, confidence, and capacity to meet their child’s developmental needs and desired outcomes. 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Evidence-based practices are utilized.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Services can be delivered in a variety of ways: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Direct service provision, which includes coaching 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Co-visits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Consultations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10511672" cy="1080938"/>
          </a:xfrm>
        </p:spPr>
        <p:txBody>
          <a:bodyPr>
            <a:normAutofit/>
          </a:bodyPr>
          <a:lstStyle/>
          <a:p>
            <a:r>
              <a:rPr lang="en-US" dirty="0"/>
              <a:t>Service Delivery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45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E8E9D2-E78B-2FAE-761C-A71455769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554" y="494675"/>
            <a:ext cx="7220089" cy="48718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b="1" dirty="0">
                <a:solidFill>
                  <a:srgbClr val="00A1B0"/>
                </a:solidFill>
              </a:rPr>
              <a:t>Jessica O. Meyer, MSW </a:t>
            </a:r>
          </a:p>
          <a:p>
            <a:pPr>
              <a:spcBef>
                <a:spcPts val="0"/>
              </a:spcBef>
            </a:pPr>
            <a:r>
              <a:rPr lang="en-US" dirty="0"/>
              <a:t>850-841-8647</a:t>
            </a:r>
          </a:p>
          <a:p>
            <a:pPr>
              <a:spcBef>
                <a:spcPts val="0"/>
              </a:spcBef>
            </a:pPr>
            <a:r>
              <a:rPr lang="en-US" dirty="0">
                <a:hlinkClick r:id="rId3"/>
              </a:rPr>
              <a:t>Jessica.Meyer@FLHealth.gov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rgbClr val="00A1B0"/>
                </a:solidFill>
              </a:rPr>
              <a:t>Dusty Stern, RN, BSN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850-841-8652</a:t>
            </a:r>
          </a:p>
          <a:p>
            <a:pPr>
              <a:spcBef>
                <a:spcPts val="0"/>
              </a:spcBef>
            </a:pPr>
            <a:r>
              <a:rPr lang="en-US" dirty="0">
                <a:hlinkClick r:id="rId4"/>
              </a:rPr>
              <a:t>Dusty.Stern@FLHealth.gov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Early Steps</a:t>
            </a:r>
          </a:p>
          <a:p>
            <a:pPr>
              <a:spcBef>
                <a:spcPts val="0"/>
              </a:spcBef>
            </a:pPr>
            <a:r>
              <a:rPr lang="en-US" dirty="0"/>
              <a:t>Bureau of Early Steps and Newborn Screening</a:t>
            </a:r>
          </a:p>
          <a:p>
            <a:pPr>
              <a:spcBef>
                <a:spcPts val="0"/>
              </a:spcBef>
            </a:pPr>
            <a:r>
              <a:rPr lang="en-US" dirty="0"/>
              <a:t>Division of Children’s Medical Services  </a:t>
            </a:r>
          </a:p>
          <a:p>
            <a:pPr>
              <a:spcBef>
                <a:spcPts val="0"/>
              </a:spcBef>
            </a:pPr>
            <a:r>
              <a:rPr lang="en-US" dirty="0"/>
              <a:t>Florida Department of Health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5DAF7-10A8-1A47-98FB-A8E88733763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137832" y="1370882"/>
            <a:ext cx="2080552" cy="328602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19C19-7E2C-08A3-724E-846B4E69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99199"/>
            <a:ext cx="694415" cy="658801"/>
          </a:xfrm>
        </p:spPr>
        <p:txBody>
          <a:bodyPr/>
          <a:lstStyle/>
          <a:p>
            <a:fld id="{B4719024-31DC-4851-9F85-91E91F71B5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2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Federal Register, 34 CFR Part 303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Under the federal Individuals with Disabilities Education Act (IDEA), Part C, the Florida Department of Health is established as the lead agency.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Florida Interagency Coordinating Council for Infants and Toddlers (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FICCIT).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Chapter 391.301–.308, Florida Statutes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Regulatory Authority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Build family and caregiver confidence and competence.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Provide services that support children where they live, learn, and play.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Expand upon the individual strengths of the family to address developmental concerns.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Program Goals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Each child is unique.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Every family’s needs are different.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Early intervention works best when the family is supported in meeting their child’s needs.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parent, family, or caregiver is the child’s best teacher.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family’s concerns, priorities, and culture are valued.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Children learn best in settings that include all children.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Core Principles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0A1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Contracts with 15 local programs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Provide or oversee direct services to infants, toddlers, and their families. 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Variety of organizational structures: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Hospitals 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Universities 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Non-profit organizations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/>
          <a:lstStyle/>
          <a:p>
            <a:r>
              <a:rPr lang="en-US" dirty="0"/>
              <a:t>State Structure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2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7A47DA-1B1A-499E-0082-607A7B6F0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16" y="237061"/>
            <a:ext cx="9745779" cy="10809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Local Early Steps Regions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4A36A4-571B-A48B-7CAF-6C11A6BB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4" y="6199198"/>
            <a:ext cx="825282" cy="658801"/>
          </a:xfrm>
        </p:spPr>
        <p:txBody>
          <a:bodyPr/>
          <a:lstStyle/>
          <a:p>
            <a:fld id="{B4719024-31DC-4851-9F85-91E91F71B54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7" descr="EarlySteps_Florida-Map.jpg">
            <a:extLst>
              <a:ext uri="{FF2B5EF4-FFF2-40B4-BE49-F238E27FC236}">
                <a16:creationId xmlns:a16="http://schemas.microsoft.com/office/drawing/2014/main" id="{B78FA73B-9456-76DC-B9E3-66EAE3B8F05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308713" y="1245140"/>
            <a:ext cx="5574573" cy="474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5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Birth to three years old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Developmental delay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Established conditions that commonly cause developmental delays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At-risk conditions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No income requirement</a:t>
            </a: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Eligibility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7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Pediatricians and Specialists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Childcare Providers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Hospitals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Department of Children and Families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Child Protection Teams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Early Learning Coalition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Community Agencies and Providers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Referral Sources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46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7388DA59-9FEC-0F0B-C5EC-591C359603F9}"/>
              </a:ext>
            </a:extLst>
          </p:cNvPr>
          <p:cNvSpPr txBox="1">
            <a:spLocks/>
          </p:cNvSpPr>
          <p:nvPr/>
        </p:nvSpPr>
        <p:spPr>
          <a:xfrm>
            <a:off x="838200" y="1457045"/>
            <a:ext cx="10730344" cy="46455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Contact with the family is made within five days. </a:t>
            </a:r>
          </a:p>
          <a:p>
            <a:pPr marL="342900" indent="-342900">
              <a:buClr>
                <a:srgbClr val="00A1B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Additional information is gathered and shared during the first contact, such as: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 family assessment is completed to determine family concerns, priorities, and resources.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child's diagnosis is documented, if applicable.</a:t>
            </a:r>
          </a:p>
          <a:p>
            <a:pPr marL="800100" lvl="1" indent="-342900">
              <a:buClr>
                <a:srgbClr val="00A1B0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 developmental screening, evaluation and/or assessment is completed.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4D0977-6CEE-D4DC-893C-EEE5A757A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061"/>
            <a:ext cx="9739895" cy="1080938"/>
          </a:xfrm>
        </p:spPr>
        <p:txBody>
          <a:bodyPr>
            <a:normAutofit/>
          </a:bodyPr>
          <a:lstStyle/>
          <a:p>
            <a:r>
              <a:rPr lang="en-US" dirty="0"/>
              <a:t>Initial Contact with Family 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E722D0-3621-9D19-F316-6F35F3112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9024-31DC-4851-9F85-91E91F71B5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4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R Presentation 2018-2019 House Health Care October 2017" id="{1B430638-5FF5-467E-BDE4-07FE6A413B85}" vid="{B1C51724-9329-4282-970F-F210334DD2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eb1db1-60ad-4401-8ba9-dac2fe974a79">
      <UserInfo>
        <DisplayName>Wachira, Mary M</DisplayName>
        <AccountId>7102</AccountId>
        <AccountType/>
      </UserInfo>
    </SharedWithUsers>
    <lcf76f155ced4ddcb4097134ff3c332f xmlns="d3b973a8-a900-4fa6-85ff-98380458e06b">
      <Terms xmlns="http://schemas.microsoft.com/office/infopath/2007/PartnerControls"/>
    </lcf76f155ced4ddcb4097134ff3c332f>
    <TaxCatchAll xmlns="eaf765fc-850b-4e2f-ba01-19515f236c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AF8F293EE8245AC2E6E33DEC98B27" ma:contentTypeVersion="18" ma:contentTypeDescription="Create a new document." ma:contentTypeScope="" ma:versionID="99ece23e35af47af1d639f5be53b5ae1">
  <xsd:schema xmlns:xsd="http://www.w3.org/2001/XMLSchema" xmlns:xs="http://www.w3.org/2001/XMLSchema" xmlns:p="http://schemas.microsoft.com/office/2006/metadata/properties" xmlns:ns2="cdeb1db1-60ad-4401-8ba9-dac2fe974a79" xmlns:ns3="d3b973a8-a900-4fa6-85ff-98380458e06b" xmlns:ns4="eaf765fc-850b-4e2f-ba01-19515f236c5f" targetNamespace="http://schemas.microsoft.com/office/2006/metadata/properties" ma:root="true" ma:fieldsID="443e8ff0cef8d28f68dbe5980c520dca" ns2:_="" ns3:_="" ns4:_="">
    <xsd:import namespace="cdeb1db1-60ad-4401-8ba9-dac2fe974a79"/>
    <xsd:import namespace="d3b973a8-a900-4fa6-85ff-98380458e06b"/>
    <xsd:import namespace="eaf765fc-850b-4e2f-ba01-19515f236c5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eb1db1-60ad-4401-8ba9-dac2fe974a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973a8-a900-4fa6-85ff-98380458e0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69fdc75-9c75-4787-9baf-3cc406344f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765fc-850b-4e2f-ba01-19515f236c5f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b517239-9960-41f0-b67c-39e06fe2a53b}" ma:internalName="TaxCatchAll" ma:showField="CatchAllData" ma:web="cdeb1db1-60ad-4401-8ba9-dac2fe974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77DC1F-5DBD-4DD5-B036-381D66BEB518}">
  <ds:schemaRefs>
    <ds:schemaRef ds:uri="http://purl.org/dc/elements/1.1/"/>
    <ds:schemaRef ds:uri="http://purl.org/dc/dcmitype/"/>
    <ds:schemaRef ds:uri="http://schemas.microsoft.com/office/2006/documentManagement/types"/>
    <ds:schemaRef ds:uri="d3b973a8-a900-4fa6-85ff-98380458e06b"/>
    <ds:schemaRef ds:uri="cdeb1db1-60ad-4401-8ba9-dac2fe974a79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af765fc-850b-4e2f-ba01-19515f236c5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5F5522-9C9E-4373-9706-AE416C1249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4444B4-8186-413B-8D4A-301304697B96}">
  <ds:schemaRefs>
    <ds:schemaRef ds:uri="cdeb1db1-60ad-4401-8ba9-dac2fe974a79"/>
    <ds:schemaRef ds:uri="d3b973a8-a900-4fa6-85ff-98380458e06b"/>
    <ds:schemaRef ds:uri="eaf765fc-850b-4e2f-ba01-19515f236c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LBR Presentation 2018-2019 House Health Care October 2017</Template>
  <TotalTime>8451</TotalTime>
  <Words>560</Words>
  <Application>Microsoft Office PowerPoint</Application>
  <PresentationFormat>Widescreen</PresentationFormat>
  <Paragraphs>134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Courier New</vt:lpstr>
      <vt:lpstr>Montserrat ExtraBold</vt:lpstr>
      <vt:lpstr>Trebuchet MS</vt:lpstr>
      <vt:lpstr>Office Theme</vt:lpstr>
      <vt:lpstr>PowerPoint Presentation</vt:lpstr>
      <vt:lpstr>Regulatory Authority</vt:lpstr>
      <vt:lpstr>Program Goals</vt:lpstr>
      <vt:lpstr>Core Principles</vt:lpstr>
      <vt:lpstr>State Structure</vt:lpstr>
      <vt:lpstr>Local Early Steps Regions</vt:lpstr>
      <vt:lpstr>Eligibility</vt:lpstr>
      <vt:lpstr>Referral Sources </vt:lpstr>
      <vt:lpstr>Initial Contact with Family </vt:lpstr>
      <vt:lpstr>Individualized Family Support Plan (IFSP)</vt:lpstr>
      <vt:lpstr>Early Intervention Services</vt:lpstr>
      <vt:lpstr>Early Steps Providers</vt:lpstr>
      <vt:lpstr>Service Delivery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2018-2019 Legislative Budget Request &amp; Schedule VIII-B</dc:title>
  <dc:subject/>
  <dc:creator>Gentle, Ty</dc:creator>
  <cp:keywords/>
  <dc:description/>
  <cp:lastModifiedBy>Stern, Dusty G</cp:lastModifiedBy>
  <cp:revision>5</cp:revision>
  <cp:lastPrinted>2024-03-25T20:22:06Z</cp:lastPrinted>
  <dcterms:created xsi:type="dcterms:W3CDTF">2017-10-03T17:39:10Z</dcterms:created>
  <dcterms:modified xsi:type="dcterms:W3CDTF">2024-03-26T12:49:55Z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0x010100BF560D98CD72F0469CA16A7CC5735944</vt:lpwstr>
  </property>
  <property fmtid="{D5CDD505-2E9C-101B-9397-08002B2CF9AE}" pid="3" name="MediaServiceImageTags">
    <vt:lpwstr/>
  </property>
</Properties>
</file>